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16" r:id="rId4"/>
    <p:sldId id="257" r:id="rId5"/>
    <p:sldId id="315" r:id="rId6"/>
    <p:sldId id="259" r:id="rId7"/>
    <p:sldId id="260" r:id="rId8"/>
    <p:sldId id="262" r:id="rId9"/>
    <p:sldId id="261" r:id="rId10"/>
    <p:sldId id="263" r:id="rId11"/>
    <p:sldId id="264" r:id="rId12"/>
    <p:sldId id="317" r:id="rId13"/>
    <p:sldId id="319" r:id="rId14"/>
    <p:sldId id="318" r:id="rId15"/>
    <p:sldId id="320" r:id="rId16"/>
    <p:sldId id="321" r:id="rId17"/>
    <p:sldId id="322" r:id="rId18"/>
    <p:sldId id="31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99"/>
    <a:srgbClr val="003FBC"/>
    <a:srgbClr val="57D749"/>
    <a:srgbClr val="FFFF66"/>
    <a:srgbClr val="EA58E3"/>
    <a:srgbClr val="E84524"/>
    <a:srgbClr val="B26E1C"/>
    <a:srgbClr val="FF0066"/>
    <a:srgbClr val="EAC83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40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1499-5F5C-4D42-94DA-DAF92FE93D5F}" type="datetimeFigureOut">
              <a:rPr lang="ru-RU"/>
              <a:pPr>
                <a:defRPr/>
              </a:pPr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9A27A-7375-4C36-A961-A70C0859D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422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5842B-A47E-4C81-9C9B-9CDCF867EB0D}" type="datetimeFigureOut">
              <a:rPr lang="ru-RU"/>
              <a:pPr>
                <a:defRPr/>
              </a:pPr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E90A1-9B04-4C17-981F-7FA358534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897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0CB0B-5F2E-422D-873D-425ADF031FB9}" type="datetimeFigureOut">
              <a:rPr lang="ru-RU"/>
              <a:pPr>
                <a:defRPr/>
              </a:pPr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44850-83D9-4EAD-88E1-46D0BDEA5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705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F8B5B-E6B8-442A-8528-225E020D5800}" type="datetimeFigureOut">
              <a:rPr lang="ru-RU"/>
              <a:pPr>
                <a:defRPr/>
              </a:pPr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6710E-97B2-4D1C-888C-1BE01D932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687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86633-88F9-4785-9706-C3D49F15F603}" type="datetimeFigureOut">
              <a:rPr lang="ru-RU"/>
              <a:pPr>
                <a:defRPr/>
              </a:pPr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E8CBF-4D74-4F8E-973A-9E79E5888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9044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803EE-E238-468E-A60F-D6281A01E378}" type="datetimeFigureOut">
              <a:rPr lang="ru-RU"/>
              <a:pPr>
                <a:defRPr/>
              </a:pPr>
              <a:t>18.05.2018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E0E63-92CF-49F0-BF30-679B8B40A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37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09A8C-2E0A-44D2-AB54-FAE87F3F7686}" type="datetimeFigureOut">
              <a:rPr lang="ru-RU"/>
              <a:pPr>
                <a:defRPr/>
              </a:pPr>
              <a:t>18.05.2018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04C2C-560F-4157-BE31-B4CFE62C2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7458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B00EF-5B94-47D9-886D-417CA7226338}" type="datetimeFigureOut">
              <a:rPr lang="ru-RU"/>
              <a:pPr>
                <a:defRPr/>
              </a:pPr>
              <a:t>18.05.2018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73AE2-407A-415D-B017-41D929F7B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029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6A523-70C7-454A-BE8C-F2ACA55FEAF6}" type="datetimeFigureOut">
              <a:rPr lang="ru-RU"/>
              <a:pPr>
                <a:defRPr/>
              </a:pPr>
              <a:t>18.05.2018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EBC0F-62D9-476C-8EB2-02808CC5C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6754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724EF-B92E-455B-A319-043E6D47E277}" type="datetimeFigureOut">
              <a:rPr lang="ru-RU"/>
              <a:pPr>
                <a:defRPr/>
              </a:pPr>
              <a:t>18.05.2018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B71CF-5268-4334-9949-C29BEEDAA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3957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B8D4E-CD8F-4558-8EC6-132E567E726A}" type="datetimeFigureOut">
              <a:rPr lang="ru-RU"/>
              <a:pPr>
                <a:defRPr/>
              </a:pPr>
              <a:t>18.05.2018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7F0B3-88C5-4640-B913-F298A54EE4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5541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41CB72-89FF-4CAC-8624-3AF9CF782E50}" type="datetimeFigureOut">
              <a:rPr lang="ru-RU"/>
              <a:pPr>
                <a:defRPr/>
              </a:pPr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079CF3-2BDA-4B5A-A991-BED6C5FB76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2636912"/>
            <a:ext cx="5494000" cy="3744416"/>
          </a:xfrm>
          <a:noFill/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66"/>
                </a:solidFill>
              </a:rPr>
              <a:t>Мастер класс </a:t>
            </a:r>
            <a:r>
              <a:rPr lang="ru-RU" sz="3600" b="1" dirty="0">
                <a:solidFill>
                  <a:srgbClr val="FF0066"/>
                </a:solidFill>
              </a:rPr>
              <a:t>по конструированию </a:t>
            </a:r>
            <a:r>
              <a:rPr lang="ru-RU" sz="3600" b="1" dirty="0" smtClean="0">
                <a:solidFill>
                  <a:srgbClr val="FF0066"/>
                </a:solidFill>
              </a:rPr>
              <a:t>в рамках Уральской инженерной школы </a:t>
            </a:r>
            <a:r>
              <a:rPr lang="ru-RU" sz="3600" b="1" dirty="0" smtClean="0">
                <a:solidFill>
                  <a:srgbClr val="FF0066"/>
                </a:solidFill>
              </a:rPr>
              <a:t/>
            </a:r>
            <a:br>
              <a:rPr lang="ru-RU" sz="3600" b="1" dirty="0" smtClean="0">
                <a:solidFill>
                  <a:srgbClr val="FF0066"/>
                </a:solidFill>
              </a:rPr>
            </a:br>
            <a:r>
              <a:rPr lang="ru-RU" sz="3600" b="1" dirty="0" smtClean="0">
                <a:solidFill>
                  <a:srgbClr val="FF0066"/>
                </a:solidFill>
              </a:rPr>
              <a:t>«Волшебный кубик»</a:t>
            </a:r>
            <a:r>
              <a:rPr lang="ru-RU" sz="3200" b="1" dirty="0" smtClean="0">
                <a:solidFill>
                  <a:srgbClr val="FF0066"/>
                </a:solidFill>
              </a:rPr>
              <a:t/>
            </a:r>
            <a:br>
              <a:rPr lang="ru-RU" sz="3200" b="1" dirty="0" smtClean="0">
                <a:solidFill>
                  <a:srgbClr val="FF0066"/>
                </a:solidFill>
              </a:rPr>
            </a:br>
            <a:r>
              <a:rPr lang="ru-RU" sz="3200" b="1" dirty="0" smtClean="0">
                <a:solidFill>
                  <a:srgbClr val="990099"/>
                </a:solidFill>
              </a:rPr>
              <a:t>подготовили воспитатели:</a:t>
            </a:r>
            <a:br>
              <a:rPr lang="ru-RU" sz="3200" b="1" dirty="0" smtClean="0">
                <a:solidFill>
                  <a:srgbClr val="990099"/>
                </a:solidFill>
              </a:rPr>
            </a:br>
            <a:r>
              <a:rPr lang="ru-RU" sz="3200" b="1" dirty="0" smtClean="0">
                <a:solidFill>
                  <a:srgbClr val="990099"/>
                </a:solidFill>
              </a:rPr>
              <a:t>Партина Вера Владимировна</a:t>
            </a:r>
            <a:br>
              <a:rPr lang="ru-RU" sz="3200" b="1" dirty="0" smtClean="0">
                <a:solidFill>
                  <a:srgbClr val="990099"/>
                </a:solidFill>
              </a:rPr>
            </a:br>
            <a:r>
              <a:rPr lang="ru-RU" sz="3200" b="1" dirty="0" smtClean="0">
                <a:solidFill>
                  <a:srgbClr val="990099"/>
                </a:solidFill>
              </a:rPr>
              <a:t>Мусина Ирина Борисовна</a:t>
            </a:r>
            <a:endParaRPr lang="ru-RU" sz="3200" b="1" dirty="0" smtClean="0">
              <a:ln w="12700">
                <a:solidFill>
                  <a:schemeClr val="accent3">
                    <a:lumMod val="75000"/>
                  </a:schemeClr>
                </a:solidFill>
              </a:ln>
              <a:solidFill>
                <a:srgbClr val="99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8640"/>
            <a:ext cx="9036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Муниципальное бюджетное дошкольное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образовательное учреждение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«Детский сад </a:t>
            </a:r>
            <a:r>
              <a:rPr lang="ru-RU" sz="2000" b="1" dirty="0" smtClean="0">
                <a:solidFill>
                  <a:srgbClr val="7030A0"/>
                </a:solidFill>
              </a:rPr>
              <a:t>№</a:t>
            </a:r>
            <a:r>
              <a:rPr lang="ru-RU" sz="2000" b="1" dirty="0" smtClean="0">
                <a:solidFill>
                  <a:srgbClr val="7030A0"/>
                </a:solidFill>
              </a:rPr>
              <a:t>5 «Светлячок»</a:t>
            </a:r>
            <a:r>
              <a:rPr lang="ru-RU" sz="2000" b="1" dirty="0" smtClean="0">
                <a:solidFill>
                  <a:srgbClr val="7030A0"/>
                </a:solidFill>
              </a:rPr>
              <a:t>»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Сгибаем стороны к середине</a:t>
            </a:r>
            <a:endParaRPr lang="ru-RU" b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7170" name="Picture 2" descr="G:\Фото\МастерКласс\20180518_081233.jpg"/>
          <p:cNvPicPr>
            <a:picLocks noChangeAspect="1" noChangeArrowheads="1"/>
          </p:cNvPicPr>
          <p:nvPr/>
        </p:nvPicPr>
        <p:blipFill>
          <a:blip r:embed="rId3" cstate="print"/>
          <a:srcRect t="14002"/>
          <a:stretch>
            <a:fillRect/>
          </a:stretch>
        </p:blipFill>
        <p:spPr bwMode="auto">
          <a:xfrm>
            <a:off x="252000" y="1008000"/>
            <a:ext cx="2700000" cy="3095944"/>
          </a:xfrm>
          <a:prstGeom prst="rect">
            <a:avLst/>
          </a:prstGeom>
          <a:noFill/>
        </p:spPr>
      </p:pic>
      <p:pic>
        <p:nvPicPr>
          <p:cNvPr id="7171" name="Picture 3" descr="G:\Фото\МастерКласс\20180518_081329.jpg"/>
          <p:cNvPicPr>
            <a:picLocks noChangeAspect="1" noChangeArrowheads="1"/>
          </p:cNvPicPr>
          <p:nvPr/>
        </p:nvPicPr>
        <p:blipFill>
          <a:blip r:embed="rId4" cstate="print"/>
          <a:srcRect t="14002"/>
          <a:stretch>
            <a:fillRect/>
          </a:stretch>
        </p:blipFill>
        <p:spPr bwMode="auto">
          <a:xfrm>
            <a:off x="3204000" y="1980000"/>
            <a:ext cx="2700000" cy="3095944"/>
          </a:xfrm>
          <a:prstGeom prst="rect">
            <a:avLst/>
          </a:prstGeom>
          <a:noFill/>
        </p:spPr>
      </p:pic>
      <p:pic>
        <p:nvPicPr>
          <p:cNvPr id="7172" name="Picture 4" descr="G:\Фото\МастерКласс\20180518_081728.jpg"/>
          <p:cNvPicPr>
            <a:picLocks noChangeArrowheads="1"/>
          </p:cNvPicPr>
          <p:nvPr/>
        </p:nvPicPr>
        <p:blipFill>
          <a:blip r:embed="rId5" cstate="print"/>
          <a:srcRect t="28003" b="7990"/>
          <a:stretch>
            <a:fillRect/>
          </a:stretch>
        </p:blipFill>
        <p:spPr bwMode="auto">
          <a:xfrm>
            <a:off x="6192000" y="2484000"/>
            <a:ext cx="2700000" cy="3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2495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980728"/>
          </a:xfrm>
          <a:solidFill>
            <a:srgbClr val="92D050"/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Швом внутрь – правый верхний край в середину, нижний левый край в середину</a:t>
            </a:r>
            <a:endParaRPr lang="ru-RU" sz="3600" b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8194" name="Picture 2" descr="G:\Фото\МастерКласс\20180518_081906.jpg"/>
          <p:cNvPicPr>
            <a:picLocks noChangeArrowheads="1"/>
          </p:cNvPicPr>
          <p:nvPr/>
        </p:nvPicPr>
        <p:blipFill>
          <a:blip r:embed="rId3" cstate="print"/>
          <a:srcRect l="8001" t="40004" r="3989"/>
          <a:stretch>
            <a:fillRect/>
          </a:stretch>
        </p:blipFill>
        <p:spPr bwMode="auto">
          <a:xfrm>
            <a:off x="144000" y="1116000"/>
            <a:ext cx="2880000" cy="2736000"/>
          </a:xfrm>
          <a:prstGeom prst="rect">
            <a:avLst/>
          </a:prstGeom>
          <a:noFill/>
        </p:spPr>
      </p:pic>
      <p:pic>
        <p:nvPicPr>
          <p:cNvPr id="8195" name="Picture 3" descr="G:\Фото\МастерКласс\20180518_081947.jpg"/>
          <p:cNvPicPr>
            <a:picLocks noChangeArrowheads="1"/>
          </p:cNvPicPr>
          <p:nvPr/>
        </p:nvPicPr>
        <p:blipFill>
          <a:blip r:embed="rId4" cstate="print"/>
          <a:srcRect l="8001" t="40004" r="6656" b="905"/>
          <a:stretch>
            <a:fillRect/>
          </a:stretch>
        </p:blipFill>
        <p:spPr bwMode="auto">
          <a:xfrm>
            <a:off x="3168000" y="2348880"/>
            <a:ext cx="2880000" cy="2736000"/>
          </a:xfrm>
          <a:prstGeom prst="rect">
            <a:avLst/>
          </a:prstGeom>
          <a:noFill/>
        </p:spPr>
      </p:pic>
      <p:pic>
        <p:nvPicPr>
          <p:cNvPr id="8196" name="Picture 4" descr="G:\Фото\МастерКласс\20180518_082452.jpg"/>
          <p:cNvPicPr>
            <a:picLocks noChangeArrowheads="1"/>
          </p:cNvPicPr>
          <p:nvPr/>
        </p:nvPicPr>
        <p:blipFill>
          <a:blip r:embed="rId5" cstate="print"/>
          <a:srcRect t="26002" b="13991"/>
          <a:stretch>
            <a:fillRect/>
          </a:stretch>
        </p:blipFill>
        <p:spPr bwMode="auto">
          <a:xfrm>
            <a:off x="6156000" y="2880000"/>
            <a:ext cx="2880000" cy="273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1192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980728"/>
          </a:xfrm>
          <a:solidFill>
            <a:srgbClr val="92D050"/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Разворачиваем деталь – крайние уголки заворачиваем внутрь</a:t>
            </a:r>
            <a:endParaRPr lang="ru-RU" sz="3600" b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9218" name="Picture 2" descr="G:\Фото\МастерКласс\20180518_0825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000" y="1152000"/>
            <a:ext cx="2970000" cy="3960000"/>
          </a:xfrm>
          <a:prstGeom prst="rect">
            <a:avLst/>
          </a:prstGeom>
          <a:noFill/>
        </p:spPr>
      </p:pic>
      <p:pic>
        <p:nvPicPr>
          <p:cNvPr id="9219" name="Picture 3" descr="G:\Фото\МастерКласс\20180518_0826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4000" y="1656000"/>
            <a:ext cx="2970000" cy="39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1192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980728"/>
          </a:xfrm>
          <a:solidFill>
            <a:srgbClr val="92D050"/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Углы детали загибаем внутрь</a:t>
            </a:r>
            <a:endParaRPr lang="ru-RU" sz="4000" b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0242" name="Picture 2" descr="G:\Фото\МастерКласс\20180518_082720.jpg"/>
          <p:cNvPicPr>
            <a:picLocks noChangeAspect="1" noChangeArrowheads="1"/>
          </p:cNvPicPr>
          <p:nvPr/>
        </p:nvPicPr>
        <p:blipFill>
          <a:blip r:embed="rId3" cstate="print"/>
          <a:srcRect t="26003" b="17991"/>
          <a:stretch>
            <a:fillRect/>
          </a:stretch>
        </p:blipFill>
        <p:spPr bwMode="auto">
          <a:xfrm>
            <a:off x="180000" y="1260000"/>
            <a:ext cx="2812500" cy="2700000"/>
          </a:xfrm>
          <a:prstGeom prst="rect">
            <a:avLst/>
          </a:prstGeom>
          <a:noFill/>
        </p:spPr>
      </p:pic>
      <p:pic>
        <p:nvPicPr>
          <p:cNvPr id="10243" name="Picture 3" descr="G:\Фото\МастерКласс\20180518_082739.jpg"/>
          <p:cNvPicPr>
            <a:picLocks noChangeArrowheads="1"/>
          </p:cNvPicPr>
          <p:nvPr/>
        </p:nvPicPr>
        <p:blipFill>
          <a:blip r:embed="rId4" cstate="print"/>
          <a:srcRect t="34004" r="6483" b="9990"/>
          <a:stretch>
            <a:fillRect/>
          </a:stretch>
        </p:blipFill>
        <p:spPr bwMode="auto">
          <a:xfrm>
            <a:off x="3168000" y="2124000"/>
            <a:ext cx="2808000" cy="2700000"/>
          </a:xfrm>
          <a:prstGeom prst="rect">
            <a:avLst/>
          </a:prstGeom>
          <a:noFill/>
        </p:spPr>
      </p:pic>
      <p:pic>
        <p:nvPicPr>
          <p:cNvPr id="10245" name="Picture 5" descr="G:\Фото\МастерКласс\20180518_083245.jpg"/>
          <p:cNvPicPr>
            <a:picLocks noChangeArrowheads="1"/>
          </p:cNvPicPr>
          <p:nvPr/>
        </p:nvPicPr>
        <p:blipFill>
          <a:blip r:embed="rId5" cstate="print"/>
          <a:srcRect t="24003" r="3989" b="13990"/>
          <a:stretch>
            <a:fillRect/>
          </a:stretch>
        </p:blipFill>
        <p:spPr bwMode="auto">
          <a:xfrm>
            <a:off x="6156000" y="2844000"/>
            <a:ext cx="2808000" cy="27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1192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1124744"/>
          </a:xfrm>
          <a:solidFill>
            <a:srgbClr val="92D050"/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Деталь швами снаружи, формируем куб, загибая углы к середине</a:t>
            </a:r>
            <a:endParaRPr lang="ru-RU" sz="4000" b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1266" name="Picture 2" descr="G:\Фото\МастерКласс\20180518_083359.jpg"/>
          <p:cNvPicPr>
            <a:picLocks noChangeArrowheads="1"/>
          </p:cNvPicPr>
          <p:nvPr/>
        </p:nvPicPr>
        <p:blipFill>
          <a:blip r:embed="rId3" cstate="print"/>
          <a:srcRect l="18669" t="42005" r="6656"/>
          <a:stretch>
            <a:fillRect/>
          </a:stretch>
        </p:blipFill>
        <p:spPr bwMode="auto">
          <a:xfrm>
            <a:off x="648000" y="1404000"/>
            <a:ext cx="3650341" cy="4392000"/>
          </a:xfrm>
          <a:prstGeom prst="rect">
            <a:avLst/>
          </a:prstGeom>
          <a:noFill/>
        </p:spPr>
      </p:pic>
      <p:pic>
        <p:nvPicPr>
          <p:cNvPr id="11267" name="Picture 3" descr="G:\Фото\МастерКласс\20180518_083427.jpg"/>
          <p:cNvPicPr>
            <a:picLocks noChangeAspect="1" noChangeArrowheads="1"/>
          </p:cNvPicPr>
          <p:nvPr/>
        </p:nvPicPr>
        <p:blipFill>
          <a:blip r:embed="rId4" cstate="print"/>
          <a:srcRect l="24003" t="46005" r="9323"/>
          <a:stretch>
            <a:fillRect/>
          </a:stretch>
        </p:blipFill>
        <p:spPr bwMode="auto">
          <a:xfrm>
            <a:off x="4824000" y="1556792"/>
            <a:ext cx="3767430" cy="406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1192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764704"/>
          </a:xfrm>
          <a:solidFill>
            <a:srgbClr val="92D050"/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Вид заготовок с двух сторон</a:t>
            </a:r>
            <a:endParaRPr lang="ru-RU" sz="4000" b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290" name="Picture 2" descr="G:\Фото\МастерКласс\20180518_083451.jpg"/>
          <p:cNvPicPr>
            <a:picLocks noChangeAspect="1" noChangeArrowheads="1"/>
          </p:cNvPicPr>
          <p:nvPr/>
        </p:nvPicPr>
        <p:blipFill>
          <a:blip r:embed="rId3" cstate="print"/>
          <a:srcRect l="26820" t="42933" r="29992" b="20451"/>
          <a:stretch>
            <a:fillRect/>
          </a:stretch>
        </p:blipFill>
        <p:spPr bwMode="auto">
          <a:xfrm>
            <a:off x="288000" y="1260000"/>
            <a:ext cx="3821536" cy="4320000"/>
          </a:xfrm>
          <a:prstGeom prst="rect">
            <a:avLst/>
          </a:prstGeom>
          <a:noFill/>
        </p:spPr>
      </p:pic>
      <p:pic>
        <p:nvPicPr>
          <p:cNvPr id="12291" name="Picture 3" descr="G:\Фото\МастерКласс\20180518_084032.jpg"/>
          <p:cNvPicPr>
            <a:picLocks noChangeAspect="1" noChangeArrowheads="1"/>
          </p:cNvPicPr>
          <p:nvPr/>
        </p:nvPicPr>
        <p:blipFill>
          <a:blip r:embed="rId4" cstate="print"/>
          <a:srcRect l="5334" t="26003" r="6656" b="13990"/>
          <a:stretch>
            <a:fillRect/>
          </a:stretch>
        </p:blipFill>
        <p:spPr bwMode="auto">
          <a:xfrm>
            <a:off x="4392000" y="1152000"/>
            <a:ext cx="4554000" cy="41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1192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1052736"/>
          </a:xfrm>
          <a:solidFill>
            <a:srgbClr val="92D050"/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Заготовку вставляем ушками в область другой заготовки где нет ушка в складку</a:t>
            </a:r>
            <a:endParaRPr lang="ru-RU" sz="4000" b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3314" name="Picture 2" descr="G:\Фото\МастерКласс\20180518_084137.jpg"/>
          <p:cNvPicPr>
            <a:picLocks noChangeAspect="1" noChangeArrowheads="1"/>
          </p:cNvPicPr>
          <p:nvPr/>
        </p:nvPicPr>
        <p:blipFill>
          <a:blip r:embed="rId3" cstate="print"/>
          <a:srcRect t="22611"/>
          <a:stretch>
            <a:fillRect/>
          </a:stretch>
        </p:blipFill>
        <p:spPr bwMode="auto">
          <a:xfrm>
            <a:off x="252000" y="1440000"/>
            <a:ext cx="4186660" cy="4320000"/>
          </a:xfrm>
          <a:prstGeom prst="rect">
            <a:avLst/>
          </a:prstGeom>
          <a:noFill/>
        </p:spPr>
      </p:pic>
      <p:pic>
        <p:nvPicPr>
          <p:cNvPr id="13315" name="Picture 3" descr="G:\Фото\МастерКласс\20180518_084211.jpg"/>
          <p:cNvPicPr>
            <a:picLocks noChangeAspect="1" noChangeArrowheads="1"/>
          </p:cNvPicPr>
          <p:nvPr/>
        </p:nvPicPr>
        <p:blipFill>
          <a:blip r:embed="rId4" cstate="print"/>
          <a:srcRect t="24351"/>
          <a:stretch>
            <a:fillRect/>
          </a:stretch>
        </p:blipFill>
        <p:spPr bwMode="auto">
          <a:xfrm>
            <a:off x="4608000" y="1224000"/>
            <a:ext cx="4282914" cy="43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1192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764704"/>
          </a:xfrm>
          <a:solidFill>
            <a:srgbClr val="92D050"/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Ф</a:t>
            </a:r>
            <a:r>
              <a:rPr lang="ru-RU" sz="3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ормируем куб заправляя  ушки в складку</a:t>
            </a:r>
            <a:endParaRPr lang="ru-RU" sz="4000" b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4338" name="Picture 2" descr="G:\Фото\МастерКласс\20180518_084331.jpg"/>
          <p:cNvPicPr>
            <a:picLocks noChangeAspect="1" noChangeArrowheads="1"/>
          </p:cNvPicPr>
          <p:nvPr/>
        </p:nvPicPr>
        <p:blipFill>
          <a:blip r:embed="rId3" cstate="print"/>
          <a:srcRect l="14521" t="36004" r="10993" b="11990"/>
          <a:stretch>
            <a:fillRect/>
          </a:stretch>
        </p:blipFill>
        <p:spPr bwMode="auto">
          <a:xfrm>
            <a:off x="180000" y="972000"/>
            <a:ext cx="4176464" cy="3888000"/>
          </a:xfrm>
          <a:prstGeom prst="rect">
            <a:avLst/>
          </a:prstGeom>
          <a:noFill/>
        </p:spPr>
      </p:pic>
      <p:pic>
        <p:nvPicPr>
          <p:cNvPr id="14339" name="Picture 3" descr="G:\Фото\МастерКласс\20180518_085033.jpg"/>
          <p:cNvPicPr>
            <a:picLocks noChangeAspect="1" noChangeArrowheads="1"/>
          </p:cNvPicPr>
          <p:nvPr/>
        </p:nvPicPr>
        <p:blipFill>
          <a:blip r:embed="rId4" cstate="print"/>
          <a:srcRect t="36004" r="20538" b="11990"/>
          <a:stretch>
            <a:fillRect/>
          </a:stretch>
        </p:blipFill>
        <p:spPr bwMode="auto">
          <a:xfrm>
            <a:off x="4500000" y="1656000"/>
            <a:ext cx="4455500" cy="388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1192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:\Фото\МастерКласс\20180518_085148.jpg"/>
          <p:cNvPicPr>
            <a:picLocks noChangeAspect="1" noChangeArrowheads="1"/>
          </p:cNvPicPr>
          <p:nvPr/>
        </p:nvPicPr>
        <p:blipFill>
          <a:blip r:embed="rId3" cstate="print"/>
          <a:srcRect l="18669" t="18002" r="11990" b="25992"/>
          <a:stretch>
            <a:fillRect/>
          </a:stretch>
        </p:blipFill>
        <p:spPr bwMode="auto">
          <a:xfrm>
            <a:off x="6228184" y="3789040"/>
            <a:ext cx="1872208" cy="2016224"/>
          </a:xfrm>
          <a:prstGeom prst="rect">
            <a:avLst/>
          </a:prstGeom>
          <a:noFill/>
        </p:spPr>
      </p:pic>
      <p:pic>
        <p:nvPicPr>
          <p:cNvPr id="11" name="Picture 2" descr="G:\Фото\МастерКласс\20180518_085148.jpg"/>
          <p:cNvPicPr>
            <a:picLocks noChangeAspect="1" noChangeArrowheads="1"/>
          </p:cNvPicPr>
          <p:nvPr/>
        </p:nvPicPr>
        <p:blipFill>
          <a:blip r:embed="rId3" cstate="print"/>
          <a:srcRect l="18669" t="18002" r="11990" b="25992"/>
          <a:stretch>
            <a:fillRect/>
          </a:stretch>
        </p:blipFill>
        <p:spPr bwMode="auto">
          <a:xfrm>
            <a:off x="4355976" y="3789040"/>
            <a:ext cx="1872208" cy="2016224"/>
          </a:xfrm>
          <a:prstGeom prst="rect">
            <a:avLst/>
          </a:prstGeom>
          <a:noFill/>
        </p:spPr>
      </p:pic>
      <p:pic>
        <p:nvPicPr>
          <p:cNvPr id="9" name="Picture 2" descr="G:\Фото\МастерКласс\20180518_085148.jpg"/>
          <p:cNvPicPr>
            <a:picLocks noChangeAspect="1" noChangeArrowheads="1"/>
          </p:cNvPicPr>
          <p:nvPr/>
        </p:nvPicPr>
        <p:blipFill>
          <a:blip r:embed="rId3" cstate="print"/>
          <a:srcRect l="18669" t="18002" r="11990" b="25992"/>
          <a:stretch>
            <a:fillRect/>
          </a:stretch>
        </p:blipFill>
        <p:spPr bwMode="auto">
          <a:xfrm>
            <a:off x="6948264" y="1916832"/>
            <a:ext cx="1872208" cy="20162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260648"/>
            <a:ext cx="7875297" cy="157140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Спасибо за внимание!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6386" name="Picture 2" descr="http://kolosock-mdou.narod.ru/old/images/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" y="1772816"/>
            <a:ext cx="4661063" cy="44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:\Фото\МастерКласс\20180518_085148.jpg"/>
          <p:cNvPicPr>
            <a:picLocks noChangeAspect="1" noChangeArrowheads="1"/>
          </p:cNvPicPr>
          <p:nvPr/>
        </p:nvPicPr>
        <p:blipFill>
          <a:blip r:embed="rId3" cstate="print"/>
          <a:srcRect l="18669" t="18002" r="11990" b="25992"/>
          <a:stretch>
            <a:fillRect/>
          </a:stretch>
        </p:blipFill>
        <p:spPr bwMode="auto">
          <a:xfrm>
            <a:off x="3779912" y="1988840"/>
            <a:ext cx="1872208" cy="2016224"/>
          </a:xfrm>
          <a:prstGeom prst="rect">
            <a:avLst/>
          </a:prstGeom>
          <a:noFill/>
        </p:spPr>
      </p:pic>
      <p:pic>
        <p:nvPicPr>
          <p:cNvPr id="6" name="Picture 2" descr="G:\Фото\МастерКласс\20180518_085148.jpg"/>
          <p:cNvPicPr>
            <a:picLocks noChangeAspect="1" noChangeArrowheads="1"/>
          </p:cNvPicPr>
          <p:nvPr/>
        </p:nvPicPr>
        <p:blipFill>
          <a:blip r:embed="rId3" cstate="print"/>
          <a:srcRect l="18669" t="18002" r="11990" b="25992"/>
          <a:stretch>
            <a:fillRect/>
          </a:stretch>
        </p:blipFill>
        <p:spPr bwMode="auto">
          <a:xfrm>
            <a:off x="5292080" y="2060848"/>
            <a:ext cx="1872208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9831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Указ Губернатора Свердловской области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от 6 октября 2014 года N 453 –УГ</a:t>
            </a:r>
            <a:r>
              <a:rPr lang="ru-RU" sz="3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endParaRPr lang="ru-RU" sz="3600" b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050" name="Picture 2" descr="http://educonsulting.org/wp-content/uploads/logo-uish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62271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3573016"/>
            <a:ext cx="72007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Целью Программы является обеспечение условий для подготовки в Свердловской области рабочих и инженерных кадров </a:t>
            </a:r>
            <a:r>
              <a:rPr lang="ru-RU" sz="2800" b="1" dirty="0" smtClean="0">
                <a:solidFill>
                  <a:srgbClr val="C00000"/>
                </a:solidFill>
              </a:rPr>
              <a:t>…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23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Указ Губернатора Свердловской области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от 6 октября 2014 года N 453 –УГ</a:t>
            </a:r>
            <a:r>
              <a:rPr lang="ru-RU" sz="3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endParaRPr lang="ru-RU" sz="3600" b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76387" y="1988840"/>
            <a:ext cx="36676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«Составление образовательных программ технической направленности с использованием образного мышления в конструировании и моделировании»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G:\Фото\Семинар\20180322_153259.jpg"/>
          <p:cNvPicPr>
            <a:picLocks noChangeAspect="1" noChangeArrowheads="1"/>
          </p:cNvPicPr>
          <p:nvPr/>
        </p:nvPicPr>
        <p:blipFill>
          <a:blip r:embed="rId2" cstate="print"/>
          <a:srcRect l="15120" t="33032" r="15505" b="24746"/>
          <a:stretch>
            <a:fillRect/>
          </a:stretch>
        </p:blipFill>
        <p:spPr bwMode="auto">
          <a:xfrm>
            <a:off x="251520" y="2060848"/>
            <a:ext cx="5146183" cy="41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51520" y="1052736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990099"/>
                </a:solidFill>
              </a:rPr>
              <a:t>Семинар 22.03.2018 «Дворец молодёжи»</a:t>
            </a:r>
            <a:endParaRPr lang="ru-RU" sz="3200" b="1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23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ЦЕЛИ И ЗАДАЧИ</a:t>
            </a:r>
            <a:endParaRPr lang="ru-RU" b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764704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/>
              <a:t>И</a:t>
            </a:r>
            <a:r>
              <a:rPr lang="ru-RU" sz="2000" dirty="0" smtClean="0"/>
              <a:t>спользовать </a:t>
            </a:r>
            <a:r>
              <a:rPr lang="ru-RU" sz="2000" dirty="0" smtClean="0"/>
              <a:t>информационно-коммуникационные технологии для совершенствования профессиональной деятельности</a:t>
            </a:r>
            <a:r>
              <a:rPr lang="ru-RU" sz="2000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Способствовать осознанному владению культурой </a:t>
            </a:r>
            <a:r>
              <a:rPr lang="ru-RU" sz="2000" dirty="0" smtClean="0"/>
              <a:t>мышления (обобщать, анализировать, синтезировать), воспринимать новую информацию, ставить цели и выбирать пути их </a:t>
            </a:r>
            <a:r>
              <a:rPr lang="ru-RU" sz="2000" dirty="0" smtClean="0"/>
              <a:t>достижения.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Способствовать осуществлению коммуникации </a:t>
            </a:r>
            <a:r>
              <a:rPr lang="ru-RU" sz="2000" dirty="0" smtClean="0"/>
              <a:t>в профессиональной среде и в обществе в целом</a:t>
            </a:r>
            <a:r>
              <a:rPr lang="ru-RU" sz="2000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Организовать </a:t>
            </a:r>
            <a:r>
              <a:rPr lang="ru-RU" sz="2000" dirty="0" smtClean="0"/>
              <a:t>совместную деятельность и межличностное взаимодействие субъектов образовательной </a:t>
            </a:r>
            <a:r>
              <a:rPr lang="ru-RU" sz="2000" dirty="0" smtClean="0"/>
              <a:t>среды.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О</a:t>
            </a:r>
            <a:r>
              <a:rPr lang="ru-RU" sz="2000" dirty="0" smtClean="0"/>
              <a:t>существлять </a:t>
            </a:r>
            <a:r>
              <a:rPr lang="ru-RU" sz="2000" dirty="0" smtClean="0"/>
              <a:t>эффективный коммуникативный процесс, выбирать и комбинировать тип управления в творческом коллективе. Владеть этическими и этикетными нормами коллективного творчества, создавать условия эргономичности (</a:t>
            </a:r>
            <a:r>
              <a:rPr lang="ru-RU" sz="2000" dirty="0" err="1" smtClean="0"/>
              <a:t>здоровьесберегающей</a:t>
            </a:r>
            <a:r>
              <a:rPr lang="ru-RU" sz="2000" dirty="0" smtClean="0"/>
              <a:t>) творческой атмосферы, </a:t>
            </a:r>
            <a:r>
              <a:rPr lang="ru-RU" sz="2000" dirty="0" smtClean="0"/>
              <a:t> самочувствия.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Систематизировать и оценивать педагогический опыт и образовательные технологии в области развития творчества детей на основе изучения профессиональной литературы, самоанализа и анализа деятельности других педагогов.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Конструирование – это…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836712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/>
              <a:t>Средство для развития речи.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/>
              <a:t>Эффективное </a:t>
            </a:r>
            <a:r>
              <a:rPr lang="ru-RU" sz="2400" dirty="0"/>
              <a:t>коммуникативное </a:t>
            </a:r>
            <a:r>
              <a:rPr lang="ru-RU" sz="2400" dirty="0" smtClean="0"/>
              <a:t>средство.</a:t>
            </a:r>
            <a:endParaRPr lang="ru-RU" sz="2400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/>
              <a:t>Средство для развития интеллекта.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/>
              <a:t>Средство для развития воображения и пространственного мышления.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/>
              <a:t>Средство для выработки умения слушать, понимать и выполнять инструкции.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/>
              <a:t>Средство </a:t>
            </a:r>
            <a:r>
              <a:rPr lang="ru-RU" sz="2400" dirty="0"/>
              <a:t>для развития мелкой моторики.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/>
              <a:t>Средство для координации работы рук и глаз.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/>
              <a:t>Возможность проявить самостоятельность и выявить творческий потенциал.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/>
              <a:t>Средство для формирования трудолюбия и  аккуратности.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/>
              <a:t>Средство для коррекции гиперактивных детей.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/>
              <a:t>Средство для получения эстетического удовольствия и развития положительных эмоций.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950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Необходимые материалы</a:t>
            </a:r>
            <a:endParaRPr lang="ru-RU" b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6016" y="1988840"/>
            <a:ext cx="44279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А если, что строить, решения нет. </a:t>
            </a:r>
            <a:endParaRPr lang="ru-RU" sz="3200" b="1" dirty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Ты глазки закрой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и представишь сюжет.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G:\Фото\МастерКласс\20180518_080107.jpg"/>
          <p:cNvPicPr>
            <a:picLocks noChangeAspect="1" noChangeArrowheads="1"/>
          </p:cNvPicPr>
          <p:nvPr/>
        </p:nvPicPr>
        <p:blipFill>
          <a:blip r:embed="rId3" cstate="print"/>
          <a:srcRect t="17145"/>
          <a:stretch>
            <a:fillRect/>
          </a:stretch>
        </p:blipFill>
        <p:spPr bwMode="auto">
          <a:xfrm>
            <a:off x="323528" y="1268760"/>
            <a:ext cx="4366653" cy="48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1512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692696"/>
          </a:xfrm>
          <a:solidFill>
            <a:srgbClr val="92D050"/>
          </a:solidFill>
        </p:spPr>
        <p:txBody>
          <a:bodyPr rtlCol="0"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Из </a:t>
            </a:r>
            <a:r>
              <a:rPr lang="ru-RU" sz="4000" dirty="0" smtClean="0">
                <a:solidFill>
                  <a:srgbClr val="FF0000"/>
                </a:solidFill>
              </a:rPr>
              <a:t>прямоугольного листа делам </a:t>
            </a:r>
            <a:r>
              <a:rPr lang="ru-RU" sz="4000" dirty="0" smtClean="0">
                <a:solidFill>
                  <a:srgbClr val="FF0000"/>
                </a:solidFill>
              </a:rPr>
              <a:t>квадрат</a:t>
            </a:r>
            <a:endParaRPr lang="ru-RU" sz="4000" b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3074" name="Picture 2" descr="G:\Фото\МастерКласс\20180518_080311.jpg"/>
          <p:cNvPicPr>
            <a:picLocks noChangeAspect="1" noChangeArrowheads="1"/>
          </p:cNvPicPr>
          <p:nvPr/>
        </p:nvPicPr>
        <p:blipFill>
          <a:blip r:embed="rId3" cstate="print"/>
          <a:srcRect t="30003"/>
          <a:stretch>
            <a:fillRect/>
          </a:stretch>
        </p:blipFill>
        <p:spPr bwMode="auto">
          <a:xfrm>
            <a:off x="144000" y="828000"/>
            <a:ext cx="2892994" cy="2700000"/>
          </a:xfrm>
          <a:prstGeom prst="rect">
            <a:avLst/>
          </a:prstGeom>
          <a:noFill/>
        </p:spPr>
      </p:pic>
      <p:pic>
        <p:nvPicPr>
          <p:cNvPr id="3075" name="Picture 3" descr="G:\Фото\МастерКласс\20180518_080342.jpg"/>
          <p:cNvPicPr>
            <a:picLocks noChangeAspect="1" noChangeArrowheads="1"/>
          </p:cNvPicPr>
          <p:nvPr/>
        </p:nvPicPr>
        <p:blipFill>
          <a:blip r:embed="rId4" cstate="print"/>
          <a:srcRect t="10001" r="5401" b="19991"/>
          <a:stretch>
            <a:fillRect/>
          </a:stretch>
        </p:blipFill>
        <p:spPr bwMode="auto">
          <a:xfrm>
            <a:off x="3168000" y="1872000"/>
            <a:ext cx="2736304" cy="2700000"/>
          </a:xfrm>
          <a:prstGeom prst="rect">
            <a:avLst/>
          </a:prstGeom>
          <a:noFill/>
        </p:spPr>
      </p:pic>
      <p:pic>
        <p:nvPicPr>
          <p:cNvPr id="3076" name="Picture 4" descr="G:\Фото\МастерКласс\20180518_080425.jpg"/>
          <p:cNvPicPr>
            <a:picLocks noChangeAspect="1" noChangeArrowheads="1"/>
          </p:cNvPicPr>
          <p:nvPr/>
        </p:nvPicPr>
        <p:blipFill>
          <a:blip r:embed="rId5" cstate="print"/>
          <a:srcRect t="24003" b="5990"/>
          <a:stretch>
            <a:fillRect/>
          </a:stretch>
        </p:blipFill>
        <p:spPr bwMode="auto">
          <a:xfrm>
            <a:off x="6084000" y="2880000"/>
            <a:ext cx="2892535" cy="27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6334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Из </a:t>
            </a:r>
            <a:r>
              <a:rPr lang="ru-RU" sz="4000" dirty="0" smtClean="0">
                <a:solidFill>
                  <a:srgbClr val="FF0000"/>
                </a:solidFill>
              </a:rPr>
              <a:t>прямоугольного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листа делам </a:t>
            </a:r>
            <a:r>
              <a:rPr lang="ru-RU" sz="4000" dirty="0" smtClean="0">
                <a:solidFill>
                  <a:srgbClr val="FF0000"/>
                </a:solidFill>
              </a:rPr>
              <a:t>квадрат</a:t>
            </a:r>
            <a:endParaRPr lang="ru-RU" sz="4000" b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8" name="Picture 2" descr="G:\Фото\МастерКласс\20180518_080518.jpg"/>
          <p:cNvPicPr>
            <a:picLocks noChangeAspect="1" noChangeArrowheads="1"/>
          </p:cNvPicPr>
          <p:nvPr/>
        </p:nvPicPr>
        <p:blipFill>
          <a:blip r:embed="rId3" cstate="print"/>
          <a:srcRect t="20003" b="9990"/>
          <a:stretch>
            <a:fillRect/>
          </a:stretch>
        </p:blipFill>
        <p:spPr bwMode="auto">
          <a:xfrm>
            <a:off x="180000" y="1008000"/>
            <a:ext cx="2892535" cy="2700000"/>
          </a:xfrm>
          <a:prstGeom prst="rect">
            <a:avLst/>
          </a:prstGeom>
          <a:noFill/>
        </p:spPr>
      </p:pic>
      <p:pic>
        <p:nvPicPr>
          <p:cNvPr id="9" name="Picture 3" descr="G:\Фото\МастерКласс\20180518_080633.jpg"/>
          <p:cNvPicPr>
            <a:picLocks noChangeAspect="1" noChangeArrowheads="1"/>
          </p:cNvPicPr>
          <p:nvPr/>
        </p:nvPicPr>
        <p:blipFill>
          <a:blip r:embed="rId4" cstate="print"/>
          <a:srcRect t="20002" b="9990"/>
          <a:stretch>
            <a:fillRect/>
          </a:stretch>
        </p:blipFill>
        <p:spPr bwMode="auto">
          <a:xfrm>
            <a:off x="3168000" y="2132856"/>
            <a:ext cx="2892535" cy="2700000"/>
          </a:xfrm>
          <a:prstGeom prst="rect">
            <a:avLst/>
          </a:prstGeom>
          <a:noFill/>
        </p:spPr>
      </p:pic>
      <p:pic>
        <p:nvPicPr>
          <p:cNvPr id="5122" name="Picture 2" descr="G:\Фото\МастерКласс\20180518_080926.jpg"/>
          <p:cNvPicPr>
            <a:picLocks noChangeAspect="1" noChangeArrowheads="1"/>
          </p:cNvPicPr>
          <p:nvPr/>
        </p:nvPicPr>
        <p:blipFill>
          <a:blip r:embed="rId5" cstate="print"/>
          <a:srcRect t="20003" b="9990"/>
          <a:stretch>
            <a:fillRect/>
          </a:stretch>
        </p:blipFill>
        <p:spPr bwMode="auto">
          <a:xfrm>
            <a:off x="6192000" y="2880000"/>
            <a:ext cx="2892535" cy="27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8195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1196752"/>
          </a:xfrm>
          <a:solidFill>
            <a:srgbClr val="92D050"/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Квадраты складываем на пополам, не сильно нажимая на линию сгиба</a:t>
            </a:r>
            <a:endParaRPr lang="ru-RU" sz="3600" b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6146" name="Picture 2" descr="G:\Фото\МастерКласс\20180518_081026.jpg"/>
          <p:cNvPicPr>
            <a:picLocks noChangeAspect="1" noChangeArrowheads="1"/>
          </p:cNvPicPr>
          <p:nvPr/>
        </p:nvPicPr>
        <p:blipFill>
          <a:blip r:embed="rId3" cstate="print"/>
          <a:srcRect t="17335" b="11990"/>
          <a:stretch>
            <a:fillRect/>
          </a:stretch>
        </p:blipFill>
        <p:spPr bwMode="auto">
          <a:xfrm>
            <a:off x="360000" y="1368000"/>
            <a:ext cx="4050000" cy="3816424"/>
          </a:xfrm>
          <a:prstGeom prst="rect">
            <a:avLst/>
          </a:prstGeom>
          <a:noFill/>
        </p:spPr>
      </p:pic>
      <p:pic>
        <p:nvPicPr>
          <p:cNvPr id="6147" name="Picture 3" descr="G:\Фото\МастерКласс\20180518_081155.jpg"/>
          <p:cNvPicPr>
            <a:picLocks noChangeArrowheads="1"/>
          </p:cNvPicPr>
          <p:nvPr/>
        </p:nvPicPr>
        <p:blipFill>
          <a:blip r:embed="rId4" cstate="print"/>
          <a:srcRect t="25336" b="7990"/>
          <a:stretch>
            <a:fillRect/>
          </a:stretch>
        </p:blipFill>
        <p:spPr bwMode="auto">
          <a:xfrm>
            <a:off x="4716016" y="1800000"/>
            <a:ext cx="4140000" cy="381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9918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0051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000051</Template>
  <TotalTime>1441</TotalTime>
  <Words>354</Words>
  <Application>Microsoft Office PowerPoint</Application>
  <PresentationFormat>Экран (4:3)</PresentationFormat>
  <Paragraphs>44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000051</vt:lpstr>
      <vt:lpstr>Мастер класс по конструированию в рамках Уральской инженерной школы  «Волшебный кубик» подготовили воспитатели: Партина Вера Владимировна Мусина Ирина Борисовна</vt:lpstr>
      <vt:lpstr>Указ Губернатора Свердловской области от 6 октября 2014 года N 453 –УГ </vt:lpstr>
      <vt:lpstr>Указ Губернатора Свердловской области от 6 октября 2014 года N 453 –УГ </vt:lpstr>
      <vt:lpstr>ЦЕЛИ И ЗАДАЧИ</vt:lpstr>
      <vt:lpstr>Конструирование – это…</vt:lpstr>
      <vt:lpstr>Необходимые материалы</vt:lpstr>
      <vt:lpstr>Из прямоугольного листа делам квадрат</vt:lpstr>
      <vt:lpstr>Из прямоугольного листа делам квадрат</vt:lpstr>
      <vt:lpstr>Квадраты складываем на пополам, не сильно нажимая на линию сгиба</vt:lpstr>
      <vt:lpstr>Сгибаем стороны к середине</vt:lpstr>
      <vt:lpstr>Швом внутрь – правый верхний край в середину, нижний левый край в середину</vt:lpstr>
      <vt:lpstr>Разворачиваем деталь – крайние уголки заворачиваем внутрь</vt:lpstr>
      <vt:lpstr>Углы детали загибаем внутрь</vt:lpstr>
      <vt:lpstr>Деталь швами снаружи, формируем куб, загибая углы к середине</vt:lpstr>
      <vt:lpstr>Вид заготовок с двух сторон</vt:lpstr>
      <vt:lpstr> Заготовку вставляем ушками в область другой заготовки где нет ушка в складку</vt:lpstr>
      <vt:lpstr> Формируем куб заправляя  ушки в складку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ДС84</dc:creator>
  <cp:lastModifiedBy>1</cp:lastModifiedBy>
  <cp:revision>98</cp:revision>
  <dcterms:created xsi:type="dcterms:W3CDTF">2016-04-12T05:45:37Z</dcterms:created>
  <dcterms:modified xsi:type="dcterms:W3CDTF">2018-05-18T10:35:52Z</dcterms:modified>
</cp:coreProperties>
</file>